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ahnschrift Light" panose="020B0502040204020203" pitchFamily="34" charset="0"/>
      <p:regular r:id="rId15"/>
    </p:embeddedFont>
    <p:embeddedFont>
      <p:font typeface="Bookman Old Style" panose="02050604050505020204" pitchFamily="18" charset="0"/>
      <p:regular r:id="rId16"/>
      <p:bold r:id="rId17"/>
      <p:italic r:id="rId18"/>
      <p:boldItalic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DM Serif Display" pitchFamily="2" charset="0"/>
      <p:regular r:id="rId22"/>
    </p:embeddedFont>
    <p:embeddedFont>
      <p:font typeface="Open Sans Extra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18288" y="2068525"/>
            <a:ext cx="13651424" cy="6144137"/>
            <a:chOff x="0" y="0"/>
            <a:chExt cx="3595437" cy="16182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95437" cy="1618209"/>
            </a:xfrm>
            <a:custGeom>
              <a:avLst/>
              <a:gdLst/>
              <a:ahLst/>
              <a:cxnLst/>
              <a:rect l="l" t="t" r="r" b="b"/>
              <a:pathLst>
                <a:path w="3595437" h="1618209">
                  <a:moveTo>
                    <a:pt x="22117" y="0"/>
                  </a:moveTo>
                  <a:lnTo>
                    <a:pt x="3573319" y="0"/>
                  </a:lnTo>
                  <a:cubicBezTo>
                    <a:pt x="3579185" y="0"/>
                    <a:pt x="3584811" y="2330"/>
                    <a:pt x="3588959" y="6478"/>
                  </a:cubicBezTo>
                  <a:cubicBezTo>
                    <a:pt x="3593107" y="10626"/>
                    <a:pt x="3595437" y="16252"/>
                    <a:pt x="3595437" y="22117"/>
                  </a:cubicBezTo>
                  <a:lnTo>
                    <a:pt x="3595437" y="1596091"/>
                  </a:lnTo>
                  <a:cubicBezTo>
                    <a:pt x="3595437" y="1608307"/>
                    <a:pt x="3585534" y="1618209"/>
                    <a:pt x="3573319" y="1618209"/>
                  </a:cubicBezTo>
                  <a:lnTo>
                    <a:pt x="22117" y="1618209"/>
                  </a:lnTo>
                  <a:cubicBezTo>
                    <a:pt x="9902" y="1618209"/>
                    <a:pt x="0" y="1608307"/>
                    <a:pt x="0" y="1596091"/>
                  </a:cubicBezTo>
                  <a:lnTo>
                    <a:pt x="0" y="22117"/>
                  </a:lnTo>
                  <a:cubicBezTo>
                    <a:pt x="0" y="9902"/>
                    <a:pt x="9902" y="0"/>
                    <a:pt x="22117" y="0"/>
                  </a:cubicBezTo>
                  <a:close/>
                </a:path>
              </a:pathLst>
            </a:custGeom>
            <a:solidFill>
              <a:srgbClr val="ECE7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595437" cy="1694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6A5B99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INFOSYS SPRINGBOARD INTERNSHIP 5.0</a:t>
              </a:r>
            </a:p>
            <a:p>
              <a:pPr algn="ctr">
                <a:lnSpc>
                  <a:spcPts val="5879"/>
                </a:lnSpc>
              </a:pPr>
              <a:endParaRPr lang="en-US" sz="4199">
                <a:solidFill>
                  <a:srgbClr val="6A5B99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endParaRPr>
            </a:p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6A5B99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TumorTrace: MRI-Based AI for Breast Cancer Detection</a:t>
              </a:r>
            </a:p>
            <a:p>
              <a:pPr algn="ctr">
                <a:lnSpc>
                  <a:spcPts val="5879"/>
                </a:lnSpc>
              </a:pPr>
              <a:endParaRPr lang="en-US" sz="4199">
                <a:solidFill>
                  <a:srgbClr val="6A5B99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endParaRPr>
            </a:p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6A5B99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NAME:SIVA NANDINI BOMMUPALLA</a:t>
              </a:r>
            </a:p>
            <a:p>
              <a:pPr algn="ctr">
                <a:lnSpc>
                  <a:spcPts val="5879"/>
                </a:lnSpc>
              </a:pPr>
              <a:endParaRPr lang="en-US" sz="4199">
                <a:solidFill>
                  <a:srgbClr val="6A5B99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endParaRPr>
            </a:p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6A5B99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ROLE:AI/ML INTERN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1000" y="188946"/>
            <a:ext cx="6705983" cy="4585223"/>
          </a:xfrm>
          <a:custGeom>
            <a:avLst/>
            <a:gdLst/>
            <a:ahLst/>
            <a:cxnLst/>
            <a:rect l="l" t="t" r="r" b="b"/>
            <a:pathLst>
              <a:path w="6705983" h="5752907">
                <a:moveTo>
                  <a:pt x="0" y="0"/>
                </a:moveTo>
                <a:lnTo>
                  <a:pt x="6705983" y="0"/>
                </a:lnTo>
                <a:lnTo>
                  <a:pt x="6705983" y="5752907"/>
                </a:lnTo>
                <a:lnTo>
                  <a:pt x="0" y="5752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6240" y="4991101"/>
            <a:ext cx="6798525" cy="5016904"/>
          </a:xfrm>
          <a:custGeom>
            <a:avLst/>
            <a:gdLst/>
            <a:ahLst/>
            <a:cxnLst/>
            <a:rect l="l" t="t" r="r" b="b"/>
            <a:pathLst>
              <a:path w="6798525" h="5708866">
                <a:moveTo>
                  <a:pt x="0" y="0"/>
                </a:moveTo>
                <a:lnTo>
                  <a:pt x="6798525" y="0"/>
                </a:lnTo>
                <a:lnTo>
                  <a:pt x="6798525" y="5708866"/>
                </a:lnTo>
                <a:lnTo>
                  <a:pt x="0" y="5708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2115800" y="352078"/>
            <a:ext cx="5638799" cy="3771900"/>
          </a:xfrm>
          <a:custGeom>
            <a:avLst/>
            <a:gdLst/>
            <a:ahLst/>
            <a:cxnLst/>
            <a:rect l="l" t="t" r="r" b="b"/>
            <a:pathLst>
              <a:path w="10489239" h="3824128">
                <a:moveTo>
                  <a:pt x="0" y="0"/>
                </a:moveTo>
                <a:lnTo>
                  <a:pt x="10489239" y="0"/>
                </a:lnTo>
                <a:lnTo>
                  <a:pt x="10489239" y="3824128"/>
                </a:lnTo>
                <a:lnTo>
                  <a:pt x="0" y="3824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29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277600" y="5829300"/>
            <a:ext cx="6476999" cy="4113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62"/>
              </a:lnSpc>
              <a:spcBef>
                <a:spcPct val="0"/>
              </a:spcBef>
            </a:pPr>
            <a:r>
              <a:rPr lang="en-US" sz="2983" dirty="0">
                <a:solidFill>
                  <a:srgbClr val="3D246C"/>
                </a:solidFill>
                <a:latin typeface="Bookman Old Style" panose="02050604050505020204" pitchFamily="18" charset="0"/>
                <a:ea typeface="DM Serif Display"/>
                <a:cs typeface="DM Serif Display"/>
                <a:sym typeface="DM Serif Display"/>
              </a:rPr>
              <a:t>Confusion Matrix:</a:t>
            </a:r>
          </a:p>
          <a:p>
            <a:pPr algn="ctr">
              <a:lnSpc>
                <a:spcPts val="3162"/>
              </a:lnSpc>
              <a:spcBef>
                <a:spcPct val="0"/>
              </a:spcBef>
            </a:pPr>
            <a:r>
              <a:rPr lang="en-US" sz="2983" dirty="0">
                <a:solidFill>
                  <a:srgbClr val="3D246C"/>
                </a:solidFill>
                <a:latin typeface="Bookman Old Style" panose="02050604050505020204" pitchFamily="18" charset="0"/>
                <a:ea typeface="DM Serif Display"/>
                <a:cs typeface="DM Serif Display"/>
                <a:sym typeface="DM Serif Display"/>
              </a:rPr>
              <a:t> [[ 881 1057]</a:t>
            </a:r>
          </a:p>
          <a:p>
            <a:pPr algn="ctr">
              <a:lnSpc>
                <a:spcPts val="3162"/>
              </a:lnSpc>
              <a:spcBef>
                <a:spcPct val="0"/>
              </a:spcBef>
            </a:pPr>
            <a:r>
              <a:rPr lang="en-US" sz="2983" dirty="0">
                <a:solidFill>
                  <a:srgbClr val="3D246C"/>
                </a:solidFill>
                <a:latin typeface="Bookman Old Style" panose="02050604050505020204" pitchFamily="18" charset="0"/>
                <a:ea typeface="DM Serif Display"/>
                <a:cs typeface="DM Serif Display"/>
                <a:sym typeface="DM Serif Display"/>
              </a:rPr>
              <a:t> [ 509 4404]]</a:t>
            </a:r>
          </a:p>
          <a:p>
            <a:pPr algn="ctr">
              <a:lnSpc>
                <a:spcPts val="3162"/>
              </a:lnSpc>
              <a:spcBef>
                <a:spcPct val="0"/>
              </a:spcBef>
            </a:pPr>
            <a:endParaRPr lang="en-US" sz="2983" dirty="0">
              <a:solidFill>
                <a:srgbClr val="3D246C"/>
              </a:solidFill>
              <a:latin typeface="Bookman Old Style" panose="02050604050505020204" pitchFamily="18" charset="0"/>
              <a:ea typeface="DM Serif Display"/>
              <a:cs typeface="DM Serif Display"/>
              <a:sym typeface="DM Serif Display"/>
            </a:endParaRPr>
          </a:p>
          <a:p>
            <a:pPr algn="ctr">
              <a:lnSpc>
                <a:spcPts val="3162"/>
              </a:lnSpc>
              <a:spcBef>
                <a:spcPct val="0"/>
              </a:spcBef>
            </a:pPr>
            <a:r>
              <a:rPr lang="en-US" sz="2983" dirty="0">
                <a:solidFill>
                  <a:srgbClr val="3D246C"/>
                </a:solidFill>
                <a:latin typeface="Bookman Old Style" panose="02050604050505020204" pitchFamily="18" charset="0"/>
                <a:ea typeface="DM Serif Display"/>
                <a:cs typeface="DM Serif Display"/>
                <a:sym typeface="DM Serif Display"/>
              </a:rPr>
              <a:t>Specificity: 1.0000, </a:t>
            </a:r>
          </a:p>
          <a:p>
            <a:pPr algn="ctr">
              <a:lnSpc>
                <a:spcPts val="3162"/>
              </a:lnSpc>
              <a:spcBef>
                <a:spcPct val="0"/>
              </a:spcBef>
            </a:pPr>
            <a:r>
              <a:rPr lang="en-US" sz="2983" dirty="0">
                <a:solidFill>
                  <a:srgbClr val="3D246C"/>
                </a:solidFill>
                <a:latin typeface="Bookman Old Style" panose="02050604050505020204" pitchFamily="18" charset="0"/>
                <a:ea typeface="DM Serif Display"/>
                <a:cs typeface="DM Serif Display"/>
                <a:sym typeface="DM Serif Display"/>
              </a:rPr>
              <a:t>Sensitivity: 0.0000,</a:t>
            </a:r>
          </a:p>
          <a:p>
            <a:pPr algn="ctr">
              <a:lnSpc>
                <a:spcPts val="3162"/>
              </a:lnSpc>
              <a:spcBef>
                <a:spcPct val="0"/>
              </a:spcBef>
            </a:pPr>
            <a:endParaRPr lang="en-US" sz="2983" dirty="0">
              <a:solidFill>
                <a:srgbClr val="3D246C"/>
              </a:solidFill>
              <a:latin typeface="Bookman Old Style" panose="02050604050505020204" pitchFamily="18" charset="0"/>
              <a:ea typeface="DM Serif Display"/>
              <a:cs typeface="DM Serif Display"/>
              <a:sym typeface="DM Serif Display"/>
            </a:endParaRPr>
          </a:p>
          <a:p>
            <a:pPr algn="ctr">
              <a:lnSpc>
                <a:spcPts val="3162"/>
              </a:lnSpc>
              <a:spcBef>
                <a:spcPct val="0"/>
              </a:spcBef>
            </a:pPr>
            <a:r>
              <a:rPr lang="en-US" sz="2983" dirty="0">
                <a:solidFill>
                  <a:srgbClr val="3D246C"/>
                </a:solidFill>
                <a:latin typeface="Bookman Old Style" panose="02050604050505020204" pitchFamily="18" charset="0"/>
                <a:ea typeface="DM Serif Display"/>
                <a:cs typeface="DM Serif Display"/>
                <a:sym typeface="DM Serif Display"/>
              </a:rPr>
              <a:t> AUC: 0.8084</a:t>
            </a:r>
          </a:p>
          <a:p>
            <a:pPr algn="ctr">
              <a:lnSpc>
                <a:spcPts val="3162"/>
              </a:lnSpc>
              <a:spcBef>
                <a:spcPct val="0"/>
              </a:spcBef>
            </a:pPr>
            <a:r>
              <a:rPr lang="en-US" sz="2983" dirty="0">
                <a:solidFill>
                  <a:srgbClr val="3D246C"/>
                </a:solidFill>
                <a:latin typeface="Bookman Old Style" panose="02050604050505020204" pitchFamily="18" charset="0"/>
                <a:ea typeface="DM Serif Display"/>
                <a:cs typeface="DM Serif Display"/>
                <a:sym typeface="DM Serif Display"/>
              </a:rPr>
              <a:t>test set: Average loss: 0.6559 Accuracy: 5285/6851 (77.14%)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20003" y="4123979"/>
            <a:ext cx="4495798" cy="1102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24"/>
              </a:lnSpc>
            </a:pPr>
            <a:r>
              <a:rPr lang="en-US" sz="6588" b="1" dirty="0">
                <a:solidFill>
                  <a:srgbClr val="3D246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RESNET18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" y="419100"/>
            <a:ext cx="6674064" cy="4572000"/>
          </a:xfrm>
          <a:custGeom>
            <a:avLst/>
            <a:gdLst/>
            <a:ahLst/>
            <a:cxnLst/>
            <a:rect l="l" t="t" r="r" b="b"/>
            <a:pathLst>
              <a:path w="6674064" h="5764804">
                <a:moveTo>
                  <a:pt x="0" y="0"/>
                </a:moveTo>
                <a:lnTo>
                  <a:pt x="6674064" y="0"/>
                </a:lnTo>
                <a:lnTo>
                  <a:pt x="6674064" y="5764804"/>
                </a:lnTo>
                <a:lnTo>
                  <a:pt x="0" y="5764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2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228600" y="5288281"/>
            <a:ext cx="6674064" cy="4883419"/>
          </a:xfrm>
          <a:custGeom>
            <a:avLst/>
            <a:gdLst/>
            <a:ahLst/>
            <a:cxnLst/>
            <a:rect l="l" t="t" r="r" b="b"/>
            <a:pathLst>
              <a:path w="7046953" h="5701842">
                <a:moveTo>
                  <a:pt x="0" y="0"/>
                </a:moveTo>
                <a:lnTo>
                  <a:pt x="7046954" y="0"/>
                </a:lnTo>
                <a:lnTo>
                  <a:pt x="7046954" y="5701842"/>
                </a:lnTo>
                <a:lnTo>
                  <a:pt x="0" y="5701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1963400" y="447318"/>
            <a:ext cx="5569706" cy="3172182"/>
          </a:xfrm>
          <a:custGeom>
            <a:avLst/>
            <a:gdLst/>
            <a:ahLst/>
            <a:cxnLst/>
            <a:rect l="l" t="t" r="r" b="b"/>
            <a:pathLst>
              <a:path w="8922506" h="3364365">
                <a:moveTo>
                  <a:pt x="0" y="0"/>
                </a:moveTo>
                <a:lnTo>
                  <a:pt x="8922506" y="0"/>
                </a:lnTo>
                <a:lnTo>
                  <a:pt x="8922506" y="3364365"/>
                </a:lnTo>
                <a:lnTo>
                  <a:pt x="0" y="3364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82" r="-16773" b="-1463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039600" y="4991101"/>
            <a:ext cx="5493506" cy="4360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3237" dirty="0">
                <a:solidFill>
                  <a:srgbClr val="3D246C"/>
                </a:solidFill>
                <a:latin typeface="Bahnschrift Light" panose="020B0502040204020203" pitchFamily="34" charset="0"/>
                <a:ea typeface="DM Serif Display"/>
                <a:cs typeface="DM Serif Display"/>
                <a:sym typeface="DM Serif Display"/>
              </a:rPr>
              <a:t>Confusion Matrix:</a:t>
            </a:r>
          </a:p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3237" dirty="0">
                <a:solidFill>
                  <a:srgbClr val="3D246C"/>
                </a:solidFill>
                <a:latin typeface="Bahnschrift Light" panose="020B0502040204020203" pitchFamily="34" charset="0"/>
                <a:ea typeface="DM Serif Display"/>
                <a:cs typeface="DM Serif Display"/>
                <a:sym typeface="DM Serif Display"/>
              </a:rPr>
              <a:t> [[ 952  986]</a:t>
            </a:r>
          </a:p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3237" dirty="0">
                <a:solidFill>
                  <a:srgbClr val="3D246C"/>
                </a:solidFill>
                <a:latin typeface="Bahnschrift Light" panose="020B0502040204020203" pitchFamily="34" charset="0"/>
                <a:ea typeface="DM Serif Display"/>
                <a:cs typeface="DM Serif Display"/>
                <a:sym typeface="DM Serif Display"/>
              </a:rPr>
              <a:t> [ 658 4255]]</a:t>
            </a:r>
          </a:p>
          <a:p>
            <a:pPr algn="ctr">
              <a:lnSpc>
                <a:spcPts val="3431"/>
              </a:lnSpc>
              <a:spcBef>
                <a:spcPct val="0"/>
              </a:spcBef>
            </a:pPr>
            <a:endParaRPr lang="en-US" sz="3237" dirty="0">
              <a:solidFill>
                <a:srgbClr val="3D246C"/>
              </a:solidFill>
              <a:latin typeface="Bahnschrift Light" panose="020B0502040204020203" pitchFamily="34" charset="0"/>
              <a:ea typeface="DM Serif Display"/>
              <a:cs typeface="DM Serif Display"/>
              <a:sym typeface="DM Serif Display"/>
            </a:endParaRPr>
          </a:p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3237" dirty="0">
                <a:solidFill>
                  <a:srgbClr val="3D246C"/>
                </a:solidFill>
                <a:latin typeface="Bahnschrift Light" panose="020B0502040204020203" pitchFamily="34" charset="0"/>
                <a:ea typeface="DM Serif Display"/>
                <a:cs typeface="DM Serif Display"/>
                <a:sym typeface="DM Serif Display"/>
              </a:rPr>
              <a:t>Specificity: 1.0000,</a:t>
            </a:r>
          </a:p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3237" dirty="0">
                <a:solidFill>
                  <a:srgbClr val="3D246C"/>
                </a:solidFill>
                <a:latin typeface="Bahnschrift Light" panose="020B0502040204020203" pitchFamily="34" charset="0"/>
                <a:ea typeface="DM Serif Display"/>
                <a:cs typeface="DM Serif Display"/>
                <a:sym typeface="DM Serif Display"/>
              </a:rPr>
              <a:t> Sensitivity: 0.0000,</a:t>
            </a:r>
          </a:p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3237" dirty="0">
                <a:solidFill>
                  <a:srgbClr val="3D246C"/>
                </a:solidFill>
                <a:latin typeface="Bahnschrift Light" panose="020B0502040204020203" pitchFamily="34" charset="0"/>
                <a:ea typeface="DM Serif Display"/>
                <a:cs typeface="DM Serif Display"/>
                <a:sym typeface="DM Serif Display"/>
              </a:rPr>
              <a:t> AUC: 0.7912</a:t>
            </a:r>
          </a:p>
          <a:p>
            <a:pPr algn="ctr">
              <a:lnSpc>
                <a:spcPts val="3431"/>
              </a:lnSpc>
              <a:spcBef>
                <a:spcPct val="0"/>
              </a:spcBef>
            </a:pPr>
            <a:endParaRPr lang="en-US" sz="3237" dirty="0">
              <a:solidFill>
                <a:srgbClr val="3D246C"/>
              </a:solidFill>
              <a:latin typeface="Bahnschrift Light" panose="020B0502040204020203" pitchFamily="34" charset="0"/>
              <a:ea typeface="DM Serif Display"/>
              <a:cs typeface="DM Serif Display"/>
              <a:sym typeface="DM Serif Display"/>
            </a:endParaRPr>
          </a:p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3237" dirty="0">
                <a:solidFill>
                  <a:srgbClr val="3D246C"/>
                </a:solidFill>
                <a:latin typeface="Bahnschrift Light" panose="020B0502040204020203" pitchFamily="34" charset="0"/>
                <a:ea typeface="DM Serif Display"/>
                <a:cs typeface="DM Serif Display"/>
                <a:sym typeface="DM Serif Display"/>
              </a:rPr>
              <a:t>test set: Average loss: 0.6254, </a:t>
            </a:r>
          </a:p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3237" dirty="0">
                <a:solidFill>
                  <a:srgbClr val="3D246C"/>
                </a:solidFill>
                <a:latin typeface="Bahnschrift Light" panose="020B0502040204020203" pitchFamily="34" charset="0"/>
                <a:ea typeface="DM Serif Display"/>
                <a:cs typeface="DM Serif Display"/>
                <a:sym typeface="DM Serif Display"/>
              </a:rPr>
              <a:t>Accuracy: 5207/6851 (76.00%)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7122D-8799-4F58-19CD-2BF1C548A330}"/>
              </a:ext>
            </a:extLst>
          </p:cNvPr>
          <p:cNvSpPr txBox="1"/>
          <p:nvPr/>
        </p:nvSpPr>
        <p:spPr>
          <a:xfrm>
            <a:off x="9144000" y="4838700"/>
            <a:ext cx="2751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RESNET50</a:t>
            </a:r>
            <a:endParaRPr lang="en-IN" sz="48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al_video_tumortrace">
            <a:hlinkClick r:id="" action="ppaction://media"/>
            <a:extLst>
              <a:ext uri="{FF2B5EF4-FFF2-40B4-BE49-F238E27FC236}">
                <a16:creationId xmlns:a16="http://schemas.microsoft.com/office/drawing/2014/main" id="{FC2392F6-97AD-3AA8-A651-74C57CA9DD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83317" y="4047576"/>
            <a:ext cx="10969892" cy="18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33"/>
              </a:lnSpc>
            </a:pPr>
            <a:r>
              <a:rPr lang="en-US" sz="13333">
                <a:solidFill>
                  <a:srgbClr val="3D246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8772" y="962321"/>
            <a:ext cx="7064219" cy="197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1"/>
              </a:lnSpc>
            </a:pPr>
            <a:r>
              <a:rPr lang="en-US" sz="7236">
                <a:solidFill>
                  <a:srgbClr val="3D246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</a:t>
            </a:r>
          </a:p>
          <a:p>
            <a:pPr algn="ctr">
              <a:lnSpc>
                <a:spcPts val="7671"/>
              </a:lnSpc>
            </a:pPr>
            <a:r>
              <a:rPr lang="en-US" sz="7236">
                <a:solidFill>
                  <a:srgbClr val="3D246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4524642"/>
            <a:ext cx="18288000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3D246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</a:t>
            </a:r>
            <a:r>
              <a:rPr lang="en-US" sz="3399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: Early detection of breast cancer is crucial for improving survival rates. Manual analysis of MRI scans is time-consuming and prone to human error.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3D246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</a:t>
            </a:r>
            <a:r>
              <a:rPr lang="en-US" sz="3399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: Automating the classification of breast tumors (Benign vs. Malignant) using machine learning to enhance diagnostic accuracy and reduce time.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3D246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Impact:</a:t>
            </a:r>
            <a:r>
              <a:rPr lang="en-US" sz="3399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 Assisting radiologists with quick and reliable predictions.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3D246C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5741" y="397867"/>
            <a:ext cx="11600767" cy="139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9"/>
              </a:lnSpc>
            </a:pPr>
            <a:r>
              <a:rPr lang="en-US" sz="10075">
                <a:solidFill>
                  <a:srgbClr val="3D246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DATASET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72561" y="1939462"/>
            <a:ext cx="14710439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3D246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 Name: Classification ROI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871" y="3323884"/>
            <a:ext cx="16230600" cy="486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1"/>
              </a:lnSpc>
            </a:pPr>
            <a:r>
              <a:rPr lang="en-US" sz="3465" dirty="0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Total Number of Images:</a:t>
            </a:r>
          </a:p>
          <a:p>
            <a:pPr algn="l">
              <a:lnSpc>
                <a:spcPts val="4851"/>
              </a:lnSpc>
            </a:pPr>
            <a:r>
              <a:rPr lang="en-US" sz="3465" dirty="0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Train Set: 20,434 images </a:t>
            </a:r>
          </a:p>
          <a:p>
            <a:pPr algn="l">
              <a:lnSpc>
                <a:spcPts val="4851"/>
              </a:lnSpc>
            </a:pPr>
            <a:r>
              <a:rPr lang="en-US" sz="3465" dirty="0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Validation Set: 1,989 images</a:t>
            </a:r>
          </a:p>
          <a:p>
            <a:pPr algn="l">
              <a:lnSpc>
                <a:spcPts val="4851"/>
              </a:lnSpc>
            </a:pPr>
            <a:r>
              <a:rPr lang="en-US" sz="3465" dirty="0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Test Set: 6,851 images</a:t>
            </a:r>
          </a:p>
          <a:p>
            <a:pPr algn="l">
              <a:lnSpc>
                <a:spcPts val="4851"/>
              </a:lnSpc>
            </a:pPr>
            <a:r>
              <a:rPr lang="en-US" sz="3465" dirty="0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Labels:  Benign  Malignant </a:t>
            </a:r>
          </a:p>
          <a:p>
            <a:pPr algn="l">
              <a:lnSpc>
                <a:spcPts val="4851"/>
              </a:lnSpc>
            </a:pPr>
            <a:r>
              <a:rPr lang="en-US" sz="3465" dirty="0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 Dataset Split: The dataset is split into training (70%), validation (10%), and testing (20%), ensuring adequate representation of both labels across each subset.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57978" y="573838"/>
            <a:ext cx="9587627" cy="100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1"/>
              </a:lnSpc>
              <a:spcBef>
                <a:spcPct val="0"/>
              </a:spcBef>
            </a:pPr>
            <a:r>
              <a:rPr lang="en-US" sz="7236" dirty="0">
                <a:solidFill>
                  <a:srgbClr val="3D246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 PREPROCESSING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772909"/>
            <a:ext cx="200394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3D246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1513" y="2879079"/>
            <a:ext cx="17416487" cy="7345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 dirty="0">
                <a:solidFill>
                  <a:srgbClr val="3D246C"/>
                </a:solidFill>
                <a:latin typeface="Canva Sans Bold"/>
                <a:ea typeface="Canva Sans"/>
                <a:cs typeface="Canva Sans"/>
                <a:sym typeface="Canva Sans Bold"/>
              </a:rPr>
              <a:t>Data Cleaning</a:t>
            </a:r>
            <a:r>
              <a:rPr lang="en-US" sz="3399" dirty="0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: Removal of corrupted or low-quality images.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3D246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 dirty="0">
                <a:solidFill>
                  <a:srgbClr val="3D246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Augmentation:</a:t>
            </a:r>
            <a:r>
              <a:rPr lang="en-US" sz="3399" dirty="0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 Applied techniques like rotation, flipping, scaling, and brightness adjustment to increase dataset size and variability.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3D246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 dirty="0">
                <a:solidFill>
                  <a:srgbClr val="3D246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Resizing</a:t>
            </a:r>
            <a:r>
              <a:rPr lang="en-US" sz="3399" dirty="0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: Standardized image dimensions for model compatibility.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All images were resized to a fixed dimension of (224 x 224) pixels to match the input size required by the ResNet18 mode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3D246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 dirty="0" err="1">
                <a:solidFill>
                  <a:srgbClr val="3D246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Normalization</a:t>
            </a:r>
            <a:r>
              <a:rPr lang="en-US" sz="3399" dirty="0" err="1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:Pixel</a:t>
            </a:r>
            <a:r>
              <a:rPr lang="en-US" sz="3399" dirty="0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 values, originally ranging from 0 to 255, were scaled to a range of 0 to 1 by dividing by 255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                                                                                                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11486" y="573838"/>
            <a:ext cx="15465028" cy="100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1"/>
              </a:lnSpc>
              <a:spcBef>
                <a:spcPct val="0"/>
              </a:spcBef>
            </a:pPr>
            <a:r>
              <a:rPr lang="en-US" sz="7236">
                <a:solidFill>
                  <a:srgbClr val="3D246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FEATURE  EXTRACTION TECHNIQUES</a:t>
            </a:r>
            <a:r>
              <a:rPr lang="en-US" sz="7236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2266" y="2073126"/>
            <a:ext cx="11364516" cy="838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 Histogram of Pixel Values 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 Gray-Level Co-Occurrence Matrix (GLCM) Properties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 Histogram of Oriented Gradients (HOG)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 Sobel Operator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5. Local Binary Pattern (LBP)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6. Multi-Variance Median LBP (MVM-LBP)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24200" y="765427"/>
            <a:ext cx="11582399" cy="1012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1"/>
              </a:lnSpc>
              <a:spcBef>
                <a:spcPct val="0"/>
              </a:spcBef>
            </a:pPr>
            <a:r>
              <a:rPr lang="en-US" sz="7236" dirty="0">
                <a:solidFill>
                  <a:srgbClr val="3D246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VGG16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88422" y="1911000"/>
            <a:ext cx="17099578" cy="798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1"/>
              </a:lnSpc>
            </a:pPr>
            <a:r>
              <a:rPr lang="en-US" sz="3050" dirty="0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VGG16 is a widely recognized and successful convolutional neural network (CNN) architecture known for its simplicity and effectiveness in image classification tasks.</a:t>
            </a:r>
          </a:p>
          <a:p>
            <a:pPr algn="ctr">
              <a:lnSpc>
                <a:spcPts val="4271"/>
              </a:lnSpc>
            </a:pPr>
            <a:endParaRPr lang="en-US" sz="3050" dirty="0">
              <a:solidFill>
                <a:srgbClr val="3D246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71"/>
              </a:lnSpc>
            </a:pPr>
            <a:r>
              <a:rPr lang="en-US" sz="3050" dirty="0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The network has 16 layers, enabling it to learn detailed hierarchical features, critical for distinguishing subtle differences in MRI images of benign and malignant tumors.</a:t>
            </a:r>
          </a:p>
          <a:p>
            <a:pPr algn="l">
              <a:lnSpc>
                <a:spcPts val="4271"/>
              </a:lnSpc>
            </a:pPr>
            <a:r>
              <a:rPr lang="en-US" sz="3050" dirty="0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It performs well on moderately complex datasets like medical images.</a:t>
            </a:r>
          </a:p>
          <a:p>
            <a:pPr algn="ctr">
              <a:lnSpc>
                <a:spcPts val="4271"/>
              </a:lnSpc>
            </a:pPr>
            <a:endParaRPr lang="en-US" sz="3050" dirty="0">
              <a:solidFill>
                <a:srgbClr val="3D246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71"/>
              </a:lnSpc>
            </a:pPr>
            <a:r>
              <a:rPr lang="en-US" sz="3050" dirty="0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The pre-trained model adapts to the tumor classification task effectively.</a:t>
            </a:r>
          </a:p>
          <a:p>
            <a:pPr algn="l">
              <a:lnSpc>
                <a:spcPts val="4271"/>
              </a:lnSpc>
            </a:pPr>
            <a:endParaRPr lang="en-US" sz="3050" dirty="0">
              <a:solidFill>
                <a:srgbClr val="3D246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71"/>
              </a:lnSpc>
            </a:pPr>
            <a:r>
              <a:rPr lang="en-US" sz="3050" dirty="0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Convolutional layers of VGG16 extract low-level to high-level features like edges, textures, and complex patterns critical in medical imaging.</a:t>
            </a:r>
          </a:p>
          <a:p>
            <a:pPr algn="l">
              <a:lnSpc>
                <a:spcPts val="4271"/>
              </a:lnSpc>
            </a:pPr>
            <a:endParaRPr lang="en-US" sz="3050" dirty="0">
              <a:solidFill>
                <a:srgbClr val="3D246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71"/>
              </a:lnSpc>
            </a:pPr>
            <a:endParaRPr lang="en-US" sz="3050" dirty="0">
              <a:solidFill>
                <a:srgbClr val="3D246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71"/>
              </a:lnSpc>
            </a:pPr>
            <a:endParaRPr lang="en-US" sz="3050" dirty="0">
              <a:solidFill>
                <a:srgbClr val="3D246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71"/>
              </a:lnSpc>
            </a:pPr>
            <a:endParaRPr lang="en-US" sz="3050" dirty="0">
              <a:solidFill>
                <a:srgbClr val="3D246C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7201" y="95250"/>
            <a:ext cx="9677400" cy="1012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1"/>
              </a:lnSpc>
              <a:spcBef>
                <a:spcPct val="0"/>
              </a:spcBef>
            </a:pPr>
            <a:r>
              <a:rPr lang="en-US" sz="7236" dirty="0">
                <a:solidFill>
                  <a:srgbClr val="3D246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RESNET18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243992"/>
            <a:ext cx="17259300" cy="806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0"/>
              </a:lnSpc>
            </a:pPr>
            <a:r>
              <a:rPr lang="en-US" sz="2879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ResNet18, a lightweight version of the ResNet family, introduces residual connections, which address the vanishing gradient problem and allow for deeper networks without degrading performance.</a:t>
            </a:r>
          </a:p>
          <a:p>
            <a:pPr algn="l">
              <a:lnSpc>
                <a:spcPts val="4030"/>
              </a:lnSpc>
            </a:pPr>
            <a:r>
              <a:rPr lang="en-US" sz="2879" b="1">
                <a:solidFill>
                  <a:srgbClr val="3D246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Featuresand Modifications:</a:t>
            </a:r>
          </a:p>
          <a:p>
            <a:pPr algn="l">
              <a:lnSpc>
                <a:spcPts val="4030"/>
              </a:lnSpc>
            </a:pPr>
            <a:r>
              <a:rPr lang="en-US" sz="2879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Pre-trained Base: The backbone ResNet18 model, pre- trained on ImageNet, is used for feature extraction.</a:t>
            </a:r>
          </a:p>
          <a:p>
            <a:pPr algn="l">
              <a:lnSpc>
                <a:spcPts val="4030"/>
              </a:lnSpc>
            </a:pPr>
            <a:r>
              <a:rPr lang="en-US" sz="2879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Custom Fully Connected Layer:</a:t>
            </a:r>
          </a:p>
          <a:p>
            <a:pPr algn="l">
              <a:lnSpc>
                <a:spcPts val="4030"/>
              </a:lnSpc>
            </a:pPr>
            <a:r>
              <a:rPr lang="en-US" sz="2879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The final fully connected layer was replaced with a custom layer to match the number of classes (2 for this project).</a:t>
            </a:r>
          </a:p>
          <a:p>
            <a:pPr algn="l">
              <a:lnSpc>
                <a:spcPts val="4030"/>
              </a:lnSpc>
            </a:pPr>
            <a:r>
              <a:rPr lang="en-US" sz="2879" b="1">
                <a:solidFill>
                  <a:srgbClr val="3D246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Advantages:</a:t>
            </a:r>
          </a:p>
          <a:p>
            <a:pPr algn="l">
              <a:lnSpc>
                <a:spcPts val="4030"/>
              </a:lnSpc>
            </a:pPr>
            <a:r>
              <a:rPr lang="en-US" sz="2879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 Residual connections improve gradient flow and learning.</a:t>
            </a:r>
          </a:p>
          <a:p>
            <a:pPr algn="l">
              <a:lnSpc>
                <a:spcPts val="4030"/>
              </a:lnSpc>
            </a:pPr>
            <a:r>
              <a:rPr lang="en-US" sz="2879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 ResNet18 is computationally efficient, making it suitable for faster training on systems without GPUs.</a:t>
            </a:r>
          </a:p>
          <a:p>
            <a:pPr algn="l">
              <a:lnSpc>
                <a:spcPts val="4030"/>
              </a:lnSpc>
            </a:pPr>
            <a:r>
              <a:rPr lang="en-US" sz="2879" b="1">
                <a:solidFill>
                  <a:srgbClr val="3D246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Use This Model</a:t>
            </a:r>
            <a:r>
              <a:rPr lang="en-US" sz="2879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:Offers a balance between performance and computational cost.</a:t>
            </a:r>
          </a:p>
          <a:p>
            <a:pPr algn="l">
              <a:lnSpc>
                <a:spcPts val="4030"/>
              </a:lnSpc>
            </a:pPr>
            <a:r>
              <a:rPr lang="en-US" sz="2879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 Works effectively even with relatively smaller datasets, as it prevents overfitting by design.</a:t>
            </a:r>
          </a:p>
          <a:p>
            <a:pPr algn="l">
              <a:lnSpc>
                <a:spcPts val="4030"/>
              </a:lnSpc>
            </a:pPr>
            <a:endParaRPr lang="en-US" sz="2879">
              <a:solidFill>
                <a:srgbClr val="3D246C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28844" y="95250"/>
            <a:ext cx="5939355" cy="1012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1"/>
              </a:lnSpc>
              <a:spcBef>
                <a:spcPct val="0"/>
              </a:spcBef>
            </a:pPr>
            <a:r>
              <a:rPr lang="en-US" sz="7236" dirty="0">
                <a:solidFill>
                  <a:srgbClr val="3D246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RESNET50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6492" y="1033548"/>
            <a:ext cx="17751508" cy="8981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endParaRPr/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ResNet50, a deeper version of ResNet18, extends the capacity of the networkto learn more complex patternsand features, thanks to its 50-layer architecture.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Key Featuresand Modifications: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3D246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3D246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Pre-trained Base</a:t>
            </a:r>
            <a:r>
              <a:rPr lang="en-US" sz="3399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: Like ResNet18, the pre-trained ResNet50 model on ImageNet is used as the starting point.</a:t>
            </a:r>
          </a:p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3D246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 Fully Connected Layer: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The original fully connected layer was replaced with one suitable for binary classification.</a:t>
            </a:r>
          </a:p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3D246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Advantages: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Depth allows capturing more abstract features in the data.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3D246C"/>
                </a:solidFill>
                <a:latin typeface="Canva Sans"/>
                <a:ea typeface="Canva Sans"/>
                <a:cs typeface="Canva Sans"/>
                <a:sym typeface="Canva Sans"/>
              </a:rPr>
              <a:t>Residual connections make it robust to the vanishing gradient issue, despite its depth.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3D246C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690" y="190499"/>
            <a:ext cx="7041950" cy="4724401"/>
          </a:xfrm>
          <a:custGeom>
            <a:avLst/>
            <a:gdLst/>
            <a:ahLst/>
            <a:cxnLst/>
            <a:rect l="l" t="t" r="r" b="b"/>
            <a:pathLst>
              <a:path w="6857697" h="5805223">
                <a:moveTo>
                  <a:pt x="0" y="0"/>
                </a:moveTo>
                <a:lnTo>
                  <a:pt x="6857697" y="0"/>
                </a:lnTo>
                <a:lnTo>
                  <a:pt x="6857697" y="5805223"/>
                </a:lnTo>
                <a:lnTo>
                  <a:pt x="0" y="5805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" y="5143500"/>
            <a:ext cx="7079641" cy="4953000"/>
          </a:xfrm>
          <a:custGeom>
            <a:avLst/>
            <a:gdLst/>
            <a:ahLst/>
            <a:cxnLst/>
            <a:rect l="l" t="t" r="r" b="b"/>
            <a:pathLst>
              <a:path w="6872117" h="5722855">
                <a:moveTo>
                  <a:pt x="0" y="0"/>
                </a:moveTo>
                <a:lnTo>
                  <a:pt x="6872117" y="0"/>
                </a:lnTo>
                <a:lnTo>
                  <a:pt x="6872117" y="5722855"/>
                </a:lnTo>
                <a:lnTo>
                  <a:pt x="0" y="5722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1208362" y="198119"/>
            <a:ext cx="6781801" cy="3787186"/>
          </a:xfrm>
          <a:custGeom>
            <a:avLst/>
            <a:gdLst/>
            <a:ahLst/>
            <a:cxnLst/>
            <a:rect l="l" t="t" r="r" b="b"/>
            <a:pathLst>
              <a:path w="10466065" h="3787186">
                <a:moveTo>
                  <a:pt x="0" y="0"/>
                </a:moveTo>
                <a:lnTo>
                  <a:pt x="10466065" y="0"/>
                </a:lnTo>
                <a:lnTo>
                  <a:pt x="10466065" y="3787186"/>
                </a:lnTo>
                <a:lnTo>
                  <a:pt x="0" y="3787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751158" y="5780005"/>
            <a:ext cx="7079641" cy="3477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89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3889"/>
              </a:lnSpc>
              <a:spcBef>
                <a:spcPct val="0"/>
              </a:spcBef>
            </a:pPr>
            <a:r>
              <a:rPr lang="en-US" sz="3200" dirty="0">
                <a:solidFill>
                  <a:srgbClr val="3D246C"/>
                </a:solidFill>
                <a:latin typeface="Bookman Old Style" panose="02050604050505020204" pitchFamily="18" charset="0"/>
                <a:ea typeface="DM Serif Display"/>
                <a:cs typeface="DM Serif Display"/>
                <a:sym typeface="DM Serif Display"/>
              </a:rPr>
              <a:t>SPECIFICITY: 1.0000,</a:t>
            </a:r>
          </a:p>
          <a:p>
            <a:pPr algn="ctr">
              <a:lnSpc>
                <a:spcPts val="3889"/>
              </a:lnSpc>
              <a:spcBef>
                <a:spcPct val="0"/>
              </a:spcBef>
            </a:pPr>
            <a:r>
              <a:rPr lang="en-US" sz="3200" dirty="0">
                <a:solidFill>
                  <a:srgbClr val="3D246C"/>
                </a:solidFill>
                <a:latin typeface="Bookman Old Style" panose="02050604050505020204" pitchFamily="18" charset="0"/>
                <a:ea typeface="DM Serif Display"/>
                <a:cs typeface="DM Serif Display"/>
                <a:sym typeface="DM Serif Display"/>
              </a:rPr>
              <a:t> SENSITIVITY: 0.0000,</a:t>
            </a:r>
          </a:p>
          <a:p>
            <a:pPr algn="ctr">
              <a:lnSpc>
                <a:spcPts val="3889"/>
              </a:lnSpc>
              <a:spcBef>
                <a:spcPct val="0"/>
              </a:spcBef>
            </a:pPr>
            <a:r>
              <a:rPr lang="en-US" sz="3200" dirty="0">
                <a:solidFill>
                  <a:srgbClr val="3D246C"/>
                </a:solidFill>
                <a:latin typeface="Bookman Old Style" panose="02050604050505020204" pitchFamily="18" charset="0"/>
                <a:ea typeface="DM Serif Display"/>
                <a:cs typeface="DM Serif Display"/>
                <a:sym typeface="DM Serif Display"/>
              </a:rPr>
              <a:t>AUC: 0.7824</a:t>
            </a:r>
          </a:p>
          <a:p>
            <a:pPr algn="ctr">
              <a:lnSpc>
                <a:spcPts val="3889"/>
              </a:lnSpc>
              <a:spcBef>
                <a:spcPct val="0"/>
              </a:spcBef>
            </a:pPr>
            <a:r>
              <a:rPr lang="en-US" sz="3200" dirty="0">
                <a:solidFill>
                  <a:srgbClr val="3D246C"/>
                </a:solidFill>
                <a:latin typeface="Bookman Old Style" panose="02050604050505020204" pitchFamily="18" charset="0"/>
                <a:ea typeface="DM Serif Display"/>
                <a:cs typeface="DM Serif Display"/>
                <a:sym typeface="DM Serif Display"/>
              </a:rPr>
              <a:t>TEST SET: </a:t>
            </a:r>
          </a:p>
          <a:p>
            <a:pPr algn="ctr">
              <a:lnSpc>
                <a:spcPts val="3889"/>
              </a:lnSpc>
              <a:spcBef>
                <a:spcPct val="0"/>
              </a:spcBef>
            </a:pPr>
            <a:r>
              <a:rPr lang="en-US" sz="3200" dirty="0">
                <a:solidFill>
                  <a:srgbClr val="3D246C"/>
                </a:solidFill>
                <a:latin typeface="Bookman Old Style" panose="02050604050505020204" pitchFamily="18" charset="0"/>
                <a:ea typeface="DM Serif Display"/>
                <a:cs typeface="DM Serif Display"/>
                <a:sym typeface="DM Serif Display"/>
              </a:rPr>
              <a:t>AVERAGE LOSS: 0.5217, </a:t>
            </a:r>
          </a:p>
          <a:p>
            <a:pPr algn="ctr">
              <a:lnSpc>
                <a:spcPts val="3889"/>
              </a:lnSpc>
              <a:spcBef>
                <a:spcPct val="0"/>
              </a:spcBef>
            </a:pPr>
            <a:r>
              <a:rPr lang="en-US" sz="3200" dirty="0">
                <a:solidFill>
                  <a:srgbClr val="3D246C"/>
                </a:solidFill>
                <a:latin typeface="Bookman Old Style" panose="02050604050505020204" pitchFamily="18" charset="0"/>
                <a:ea typeface="DM Serif Display"/>
                <a:cs typeface="DM Serif Display"/>
                <a:sym typeface="DM Serif Display"/>
              </a:rPr>
              <a:t>ACCURACY: 5141/6851 (75.04%)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49000" y="4506994"/>
            <a:ext cx="7201310" cy="1695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55"/>
              </a:lnSpc>
              <a:spcBef>
                <a:spcPct val="0"/>
              </a:spcBef>
            </a:pPr>
            <a:r>
              <a:rPr lang="en-US" sz="3200" dirty="0">
                <a:solidFill>
                  <a:srgbClr val="3D246C"/>
                </a:solidFill>
                <a:latin typeface="Bookman Old Style" panose="02050604050505020204" pitchFamily="18" charset="0"/>
                <a:ea typeface="DM Serif Display"/>
                <a:cs typeface="DM Serif Display"/>
                <a:sym typeface="DM Serif Display"/>
              </a:rPr>
              <a:t>CONFUSION MATRIX:</a:t>
            </a:r>
          </a:p>
          <a:p>
            <a:pPr algn="ctr">
              <a:lnSpc>
                <a:spcPts val="4703"/>
              </a:lnSpc>
              <a:spcBef>
                <a:spcPct val="0"/>
              </a:spcBef>
            </a:pPr>
            <a:r>
              <a:rPr lang="en-US" sz="3200" dirty="0">
                <a:solidFill>
                  <a:srgbClr val="3D246C"/>
                </a:solidFill>
                <a:latin typeface="Bookman Old Style" panose="02050604050505020204" pitchFamily="18" charset="0"/>
                <a:ea typeface="DM Serif Display"/>
                <a:cs typeface="DM Serif Display"/>
                <a:sym typeface="DM Serif Display"/>
              </a:rPr>
              <a:t> [[1005 933]</a:t>
            </a:r>
          </a:p>
          <a:p>
            <a:pPr algn="ctr">
              <a:lnSpc>
                <a:spcPts val="4491"/>
              </a:lnSpc>
              <a:spcBef>
                <a:spcPct val="0"/>
              </a:spcBef>
            </a:pPr>
            <a:r>
              <a:rPr lang="en-US" sz="3200" dirty="0">
                <a:solidFill>
                  <a:srgbClr val="3D246C"/>
                </a:solidFill>
                <a:latin typeface="Bookman Old Style" panose="02050604050505020204" pitchFamily="18" charset="0"/>
                <a:ea typeface="DM Serif Display"/>
                <a:cs typeface="DM Serif Display"/>
                <a:sym typeface="DM Serif Display"/>
              </a:rPr>
              <a:t> [ 777 4136]]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823C9-0278-A33F-D909-33ECA0F7334B}"/>
              </a:ext>
            </a:extLst>
          </p:cNvPr>
          <p:cNvSpPr txBox="1"/>
          <p:nvPr/>
        </p:nvSpPr>
        <p:spPr>
          <a:xfrm>
            <a:off x="7696200" y="3985305"/>
            <a:ext cx="335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Bookman Old Style" panose="02050604050505020204" pitchFamily="18" charset="0"/>
              </a:rPr>
              <a:t>VGG16</a:t>
            </a:r>
            <a:endParaRPr lang="en-IN" sz="6600" b="1" dirty="0"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748</Words>
  <Application>Microsoft Office PowerPoint</Application>
  <PresentationFormat>Custom</PresentationFormat>
  <Paragraphs>110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Open Sans Extra Bold</vt:lpstr>
      <vt:lpstr>Bahnschrift Light</vt:lpstr>
      <vt:lpstr>Canva Sans</vt:lpstr>
      <vt:lpstr>Bookman Old Style</vt:lpstr>
      <vt:lpstr>DM Serif Display</vt:lpstr>
      <vt:lpstr>Calibri</vt:lpstr>
      <vt:lpstr>Arial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TUMOR TRACE DETECTION USING</dc:title>
  <dc:creator>SIVA NANDINI</dc:creator>
  <cp:lastModifiedBy>SIVA NANDINI BOMMUPALLA</cp:lastModifiedBy>
  <cp:revision>3</cp:revision>
  <dcterms:created xsi:type="dcterms:W3CDTF">2006-08-16T00:00:00Z</dcterms:created>
  <dcterms:modified xsi:type="dcterms:W3CDTF">2024-11-29T20:00:26Z</dcterms:modified>
  <dc:identifier>DAGXq8lMaxE</dc:identifier>
</cp:coreProperties>
</file>